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5" r:id="rId9"/>
    <p:sldId id="260" r:id="rId10"/>
    <p:sldId id="262" r:id="rId11"/>
    <p:sldId id="264" r:id="rId12"/>
    <p:sldId id="267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27/03/2022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Giuseppe Leocata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1000001729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28/03/2022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1881415"/>
            <a:ext cx="3201366" cy="1557723"/>
          </a:xfrm>
        </p:spPr>
        <p:txBody>
          <a:bodyPr anchor="b">
            <a:normAutofit/>
          </a:bodyPr>
          <a:lstStyle/>
          <a:p>
            <a:pPr algn="r"/>
            <a:r>
              <a:rPr lang="it-IT" sz="4000" b="1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1781" y="909644"/>
            <a:ext cx="6549502" cy="5226939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it-IT" sz="2000" dirty="0"/>
              <a:t>Il sito web da me realizzato si propone di elencare i 5 migliori alimenti per gli studenti, descrivendone, per ciascuno di essi, le proprietà nutrizionali ed una foto illustrativa.</a:t>
            </a:r>
          </a:p>
          <a:p>
            <a:pPr marL="0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2000" dirty="0"/>
              <a:t>Caratteristiche principali:</a:t>
            </a:r>
            <a:endParaRPr lang="it-IT" dirty="0"/>
          </a:p>
          <a:p>
            <a:pPr lvl="1"/>
            <a:r>
              <a:rPr lang="it-IT" sz="1800" u="sng" dirty="0"/>
              <a:t>Elementi:</a:t>
            </a:r>
          </a:p>
          <a:p>
            <a:pPr lvl="2"/>
            <a:r>
              <a:rPr lang="it-IT" sz="1400" u="sng" dirty="0"/>
              <a:t>navbar</a:t>
            </a:r>
          </a:p>
          <a:p>
            <a:pPr lvl="2"/>
            <a:r>
              <a:rPr lang="it-IT" sz="1400" u="sng" dirty="0"/>
              <a:t>Header</a:t>
            </a:r>
          </a:p>
          <a:p>
            <a:pPr lvl="2"/>
            <a:r>
              <a:rPr lang="it-IT" sz="1400" u="sng" dirty="0"/>
              <a:t>Sezione contenuti</a:t>
            </a:r>
          </a:p>
          <a:p>
            <a:pPr lvl="2"/>
            <a:r>
              <a:rPr lang="it-IT" sz="1400" u="sng" dirty="0"/>
              <a:t>Footer</a:t>
            </a:r>
          </a:p>
          <a:p>
            <a:pPr lvl="1"/>
            <a:r>
              <a:rPr lang="it-IT" sz="1800" u="sng" dirty="0"/>
              <a:t>Misure delle sezioni </a:t>
            </a:r>
          </a:p>
          <a:p>
            <a:pPr lvl="2"/>
            <a:r>
              <a:rPr lang="it-IT" sz="1400" u="sng" dirty="0"/>
              <a:t>(sono riportate, oltre che nel codice CSS delle slides a seguire, graficamente nell’ultima slide)</a:t>
            </a:r>
          </a:p>
          <a:p>
            <a:pPr lvl="1"/>
            <a:r>
              <a:rPr lang="it-IT" sz="1800" u="sng" dirty="0"/>
              <a:t>Web Responsive</a:t>
            </a:r>
            <a:r>
              <a:rPr lang="it-IT" sz="1800" dirty="0"/>
              <a:t>: per dispositivi aventi una larghezza schermo minore o uguale a </a:t>
            </a:r>
            <a:r>
              <a:rPr lang="it-IT" sz="1800" b="1" dirty="0"/>
              <a:t>500px</a:t>
            </a:r>
            <a:r>
              <a:rPr lang="it-IT" sz="1800" dirty="0"/>
              <a:t> vi sono dei piccoli riadattamenti </a:t>
            </a:r>
          </a:p>
          <a:p>
            <a:pPr lvl="2"/>
            <a:r>
              <a:rPr lang="it-IT" sz="1400" dirty="0"/>
              <a:t>(su </a:t>
            </a:r>
            <a:r>
              <a:rPr lang="it-IT" sz="1400" b="1" dirty="0"/>
              <a:t>footer</a:t>
            </a:r>
            <a:r>
              <a:rPr lang="it-IT" sz="1400" dirty="0"/>
              <a:t> e </a:t>
            </a:r>
            <a:r>
              <a:rPr lang="it-IT" sz="1400" b="1" dirty="0"/>
              <a:t>immagini</a:t>
            </a:r>
            <a:r>
              <a:rPr lang="it-IT" sz="1400" dirty="0"/>
              <a:t>)</a:t>
            </a:r>
          </a:p>
          <a:p>
            <a:pPr lvl="1"/>
            <a:r>
              <a:rPr lang="it-IT" sz="1800" u="sng" dirty="0"/>
              <a:t>Multi-Font</a:t>
            </a:r>
            <a:r>
              <a:rPr lang="it-IT" sz="1800" dirty="0"/>
              <a:t>: sono stati utilizzati 6 font diversi presi da google font </a:t>
            </a:r>
          </a:p>
          <a:p>
            <a:pPr lvl="2"/>
            <a:r>
              <a:rPr lang="it-IT" sz="1400" dirty="0"/>
              <a:t>(Andika, David Libre, Harmattan, Merriweather, Inter, Courgette)</a:t>
            </a:r>
          </a:p>
          <a:p>
            <a:pPr marL="457200" lvl="1" indent="0">
              <a:buNone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539" y="535899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FC952356-2A76-47FB-84EE-7799F6009C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844"/>
          <a:stretch/>
        </p:blipFill>
        <p:spPr>
          <a:xfrm>
            <a:off x="4256365" y="371932"/>
            <a:ext cx="4529185" cy="5897217"/>
          </a:xfrm>
          <a:prstGeom prst="rect">
            <a:avLst/>
          </a:prstGeom>
          <a:ln>
            <a:noFill/>
          </a:ln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614321A8-CC5C-4B22-A486-B511DDFAC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365" y="6269149"/>
            <a:ext cx="4529185" cy="589104"/>
          </a:xfrm>
          <a:prstGeom prst="rect">
            <a:avLst/>
          </a:prstGeom>
          <a:ln>
            <a:noFill/>
          </a:ln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C316A31F-D400-4E6F-A642-CA7C1798B61A}"/>
              </a:ext>
            </a:extLst>
          </p:cNvPr>
          <p:cNvSpPr txBox="1">
            <a:spLocks/>
          </p:cNvSpPr>
          <p:nvPr/>
        </p:nvSpPr>
        <p:spPr>
          <a:xfrm>
            <a:off x="6070368" y="10138"/>
            <a:ext cx="901177" cy="428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WEB</a:t>
            </a:r>
            <a:endParaRPr lang="it-IT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6A9FD23A-AB84-4822-BC8A-48A212C0B207}"/>
              </a:ext>
            </a:extLst>
          </p:cNvPr>
          <p:cNvSpPr txBox="1">
            <a:spLocks/>
          </p:cNvSpPr>
          <p:nvPr/>
        </p:nvSpPr>
        <p:spPr>
          <a:xfrm>
            <a:off x="10140139" y="-53369"/>
            <a:ext cx="901177" cy="4285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mobile</a:t>
            </a:r>
            <a:endParaRPr lang="it-IT"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0FF68465-9680-4D87-A765-CE341FB3E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1891" y="678646"/>
            <a:ext cx="1285600" cy="2780240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54C78AC2-F377-4BC4-9465-EE4486608E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4515" y="381858"/>
            <a:ext cx="1568548" cy="3318955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23533A31-603A-49FB-A338-2C9E2F1133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01338" y="3833639"/>
            <a:ext cx="1241355" cy="2684556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2CA406D6-9402-41B8-A9B8-34F4EAD85E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557" y="3790412"/>
            <a:ext cx="1378916" cy="2917705"/>
          </a:xfrm>
          <a:prstGeom prst="rect">
            <a:avLst/>
          </a:prstGeom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ABA5D06D-933E-4916-9017-F6BD3D334B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5418" y="3801472"/>
            <a:ext cx="1259483" cy="2723760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FFE3659F-5E72-4EE8-B463-93A97FF3C2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8415" y="3794014"/>
            <a:ext cx="1378916" cy="291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D436EBA8-F31C-4F52-93F9-562F47898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415" y="19663"/>
            <a:ext cx="5306488" cy="252351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29330E14-DA87-4F9E-8D2C-D54803D581BB}"/>
              </a:ext>
            </a:extLst>
          </p:cNvPr>
          <p:cNvSpPr txBox="1">
            <a:spLocks/>
          </p:cNvSpPr>
          <p:nvPr/>
        </p:nvSpPr>
        <p:spPr>
          <a:xfrm>
            <a:off x="4201773" y="534113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0917FFF-0624-4377-BEC3-C511DF237BB9}"/>
              </a:ext>
            </a:extLst>
          </p:cNvPr>
          <p:cNvSpPr txBox="1">
            <a:spLocks/>
          </p:cNvSpPr>
          <p:nvPr/>
        </p:nvSpPr>
        <p:spPr>
          <a:xfrm>
            <a:off x="4656870" y="2529070"/>
            <a:ext cx="1498636" cy="8030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364EC548-B73C-40DB-A415-D364613BB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5823" y="1030822"/>
            <a:ext cx="2640731" cy="1200329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header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="overlay"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h1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="big_text_style"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I 5 migliori cibi per gli universitari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h1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&lt;/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header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DAEFD557-D10D-4D37-BF9F-BAE0494A0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773" y="3386520"/>
            <a:ext cx="4441371" cy="1938992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header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header_background.jpg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relative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/* in modo da giocare con l'absolute di ciò che sta dentro */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solid black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60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vh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29C72D44-BB57-4874-B223-6D99B18A2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5506" y="5391787"/>
            <a:ext cx="2344682" cy="144655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header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big_text_style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z-index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7">
            <a:extLst>
              <a:ext uri="{FF2B5EF4-FFF2-40B4-BE49-F238E27FC236}">
                <a16:creationId xmlns:a16="http://schemas.microsoft.com/office/drawing/2014/main" id="{71C5D304-25DE-443A-B318-B22BBD4BE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4621" y="4294460"/>
            <a:ext cx="3322340" cy="206210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#overlay 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absolute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top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bottom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width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rgba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0.3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49" y="2612571"/>
            <a:ext cx="2865655" cy="1360325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completo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DAD9DD9-C495-49EB-820E-CF171129C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050" y="127344"/>
            <a:ext cx="5359319" cy="3502264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5F80C2D3-DC86-4495-BFA5-37B4D5572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8423" y="3602510"/>
            <a:ext cx="3060441" cy="147732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="realized_by"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="profile_photo"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="names_text_style"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Giuseppe Leocata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="sub_content_text_style"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Matricola: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1000001729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Stima Laurea: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"Error 404: Info Not Found"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A4890E9-BDA6-4CC3-ABA2-470B50F7C3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4203" y="5200240"/>
            <a:ext cx="1838131" cy="147732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#realized_by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relative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flex-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direction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column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flex-start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-top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-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70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-bottom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091ACB1-D887-4C09-B708-4321ED56D65C}"/>
              </a:ext>
            </a:extLst>
          </p:cNvPr>
          <p:cNvSpPr txBox="1">
            <a:spLocks/>
          </p:cNvSpPr>
          <p:nvPr/>
        </p:nvSpPr>
        <p:spPr>
          <a:xfrm>
            <a:off x="4034957" y="2982955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9DEF366-8A46-4C14-B62D-3BD981191B31}"/>
              </a:ext>
            </a:extLst>
          </p:cNvPr>
          <p:cNvSpPr txBox="1">
            <a:spLocks/>
          </p:cNvSpPr>
          <p:nvPr/>
        </p:nvSpPr>
        <p:spPr>
          <a:xfrm>
            <a:off x="6993951" y="4580685"/>
            <a:ext cx="1498636" cy="6195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3E833DB-5968-48A5-BCDA-2EEDA87A9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4802" y="6493738"/>
            <a:ext cx="3340359" cy="246221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#realized_by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names_text_style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 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-bottom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27182AAC-38C0-4A5F-AC25-1485880BD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9437" y="3837468"/>
            <a:ext cx="2565917" cy="232371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#profile_photo {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width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120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120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z-index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solid 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darkcyan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me.jpg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border-</a:t>
            </a:r>
            <a:r>
              <a:rPr kumimoji="0" lang="it-IT" altLang="it-IT" sz="11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radius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100</a:t>
            </a: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%;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1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endParaRPr kumimoji="0" lang="it-IT" altLang="it-IT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9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0B9D101-E507-4B6D-94C9-835A576E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7773" y="382300"/>
            <a:ext cx="7117697" cy="56392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E4394F51-6B90-4DCA-B1AA-765D55DBC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0896" y="2225271"/>
            <a:ext cx="2881862" cy="156966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nav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="nav_text_style"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HOME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CONTATTI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REGISTRATI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LOGIN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nav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1DF3393-3D9A-4327-B507-AD2F6F97DCCE}"/>
              </a:ext>
            </a:extLst>
          </p:cNvPr>
          <p:cNvSpPr txBox="1"/>
          <p:nvPr/>
        </p:nvSpPr>
        <p:spPr>
          <a:xfrm>
            <a:off x="4646618" y="1526465"/>
            <a:ext cx="22504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  <a:endParaRPr lang="it-IT" sz="400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856B5CD-A45E-4405-AD08-34B395AADFBE}"/>
              </a:ext>
            </a:extLst>
          </p:cNvPr>
          <p:cNvSpPr txBox="1"/>
          <p:nvPr/>
        </p:nvSpPr>
        <p:spPr>
          <a:xfrm>
            <a:off x="9670752" y="1505505"/>
            <a:ext cx="22504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  <a:endParaRPr lang="it-IT" sz="4000" dirty="0"/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C0CB604C-D333-4D7A-B916-736AFEB0D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190" y="2213391"/>
            <a:ext cx="3179595" cy="156966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nav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60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space-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around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align-items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8E15507-1591-4490-BAD9-153BE715E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8190" y="4128696"/>
            <a:ext cx="2738122" cy="2062103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nav a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font-weight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bold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darkcyan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border-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radius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35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</a:t>
            </a:r>
            <a:r>
              <a:rPr kumimoji="0" lang="it-IT" altLang="it-IT" sz="16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decoration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none</a:t>
            </a: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6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01" y="535899"/>
            <a:ext cx="2790969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105DE7B-A487-4A2E-A00F-DEEE57FA8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774" y="3076615"/>
            <a:ext cx="4374708" cy="3785652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section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="contents"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 content item 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="spinaci"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="big_text_style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lang="it-IT" altLang="it-IT" sz="1000" dirty="0">
                <a:solidFill>
                  <a:srgbClr val="808080"/>
                </a:solidFill>
                <a:latin typeface="JetBrains Mono"/>
              </a:rPr>
              <a:t> </a:t>
            </a:r>
            <a:r>
              <a:rPr lang="it-IT" altLang="it-IT" sz="1000" dirty="0">
                <a:solidFill>
                  <a:schemeClr val="bg1">
                    <a:lumMod val="85000"/>
                  </a:schemeClr>
                </a:solidFill>
                <a:latin typeface="JetBrains Mono"/>
              </a:rPr>
              <a:t>4. Spinaci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="spinaci_photo"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="image_container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="content_text_style sub_content_item"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Gli spinaci, se assunti regolarmente, possono realmente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span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="highlight"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migliorare le prestazioni del tuo corpo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span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,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in particolar modo della tua memoria…</a:t>
            </a:r>
            <a:r>
              <a:rPr lang="it-IT" altLang="it-IT" sz="1000" dirty="0">
                <a:solidFill>
                  <a:srgbClr val="808080"/>
                </a:solidFill>
                <a:latin typeface="JetBrains Mono"/>
              </a:rPr>
              <a:t>…………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&lt;!------------------------------------------------------&gt;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 content item 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           ……… si continua così ……….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&lt;!------------------------------------------------------&gt;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    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section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CE4880B-42BF-4952-9A52-70887A2F0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115" y="69797"/>
            <a:ext cx="5662991" cy="298389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09AB107D-D391-4B1A-B49C-5D1E99961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4126" y="2927694"/>
            <a:ext cx="1362269" cy="707886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#contents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750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auto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84FAA1F-9A3A-4344-A885-09FE61A16C27}"/>
              </a:ext>
            </a:extLst>
          </p:cNvPr>
          <p:cNvSpPr txBox="1"/>
          <p:nvPr/>
        </p:nvSpPr>
        <p:spPr>
          <a:xfrm>
            <a:off x="4037826" y="2478531"/>
            <a:ext cx="143904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</a:t>
            </a:r>
            <a:endParaRPr lang="it-IT" sz="4000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06BCECFB-D1B5-4EA4-BD3D-64C1CC4BA9B1}"/>
              </a:ext>
            </a:extLst>
          </p:cNvPr>
          <p:cNvSpPr txBox="1"/>
          <p:nvPr/>
        </p:nvSpPr>
        <p:spPr>
          <a:xfrm>
            <a:off x="11066106" y="2733283"/>
            <a:ext cx="11228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CSS</a:t>
            </a:r>
            <a:endParaRPr lang="it-IT" sz="4000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3934C7DC-BDF0-44CD-8CAA-8FB664D531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0883" y="3664834"/>
            <a:ext cx="3872664" cy="3170099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sub_content_item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image_container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background-position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no-repeat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cover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586C0"/>
                </a:solidFill>
                <a:effectLst/>
                <a:latin typeface="JetBrains Mono"/>
              </a:rPr>
              <a:t>@media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image_container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200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#frutta_secca_photo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frutta_secca.jpg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#cioccolato_photo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cioccolato.jpg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#uova_photo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uova.jpg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);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#spinaci_photo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spinaci.webp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#pesce_photo {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background-image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CDCAA"/>
                </a:solidFill>
                <a:effectLst/>
                <a:latin typeface="JetBrains Mono"/>
              </a:rPr>
              <a:t>url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PESCE.jpg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4">
            <a:extLst>
              <a:ext uri="{FF2B5EF4-FFF2-40B4-BE49-F238E27FC236}">
                <a16:creationId xmlns:a16="http://schemas.microsoft.com/office/drawing/2014/main" id="{15383506-0343-4214-B3AD-60E94CA193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2797" y="3395544"/>
            <a:ext cx="1286155" cy="707886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content_item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margin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0 30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779" y="1929782"/>
            <a:ext cx="2007153" cy="979361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3AD71F39-A91B-4413-B676-2F81E53B1F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0" r="3777"/>
          <a:stretch/>
        </p:blipFill>
        <p:spPr>
          <a:xfrm>
            <a:off x="128474" y="149802"/>
            <a:ext cx="11932004" cy="1679752"/>
          </a:xfrm>
          <a:prstGeom prst="rect">
            <a:avLst/>
          </a:prstGeom>
          <a:ln>
            <a:noFill/>
          </a:ln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B0190337-0F59-4CE0-ACC8-06D316477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913"/>
          <a:stretch/>
        </p:blipFill>
        <p:spPr>
          <a:xfrm>
            <a:off x="332920" y="3292095"/>
            <a:ext cx="3059053" cy="304886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AFC414A1-29ED-43AE-992F-A037CDBDA1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74"/>
          <a:stretch/>
        </p:blipFill>
        <p:spPr>
          <a:xfrm>
            <a:off x="222909" y="3252339"/>
            <a:ext cx="3349134" cy="355221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16D27A5F-EEBE-4CA1-9F7B-34D2AAAA8A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2761" y="2058354"/>
            <a:ext cx="5406980" cy="4801314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footer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footer_flex_container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about_me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ABOUT ME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Sono Giuseppe Leocata, uno studente d'ingegneria informatica all'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universita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di Catania.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Ho realizzato questo sito web scrivendo i contenuti in HTML e dando degli stili a questi col CSS.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La mia matricola è: 1000001729.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categories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CATEGORIES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b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ul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SALUTE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APPRENDIMENTO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href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CONTENUTI TECH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a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li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  &lt;/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ul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hr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id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="copyright"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&lt;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class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="</a:t>
            </a:r>
            <a:r>
              <a:rPr kumimoji="0" lang="it-IT" altLang="it-IT" sz="9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footer_text_style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"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&amp;copy Powered by Me 2022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  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p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div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b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&lt;/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JetBrains Mono"/>
              </a:rPr>
              <a:t>footer</a:t>
            </a:r>
            <a:r>
              <a:rPr kumimoji="0" lang="it-IT" altLang="it-IT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&gt;</a:t>
            </a:r>
            <a:endParaRPr kumimoji="0" lang="it-IT" altLang="it-IT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904BBDF-9CCD-4378-A62D-4F1A5C880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88339" y="1841242"/>
            <a:ext cx="2372139" cy="5016758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padding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background-color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#004646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  <a:t>/* ||  ABOUT ME  ||  CATEGORIES  */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#footer_flex_container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flex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justify-content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space-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around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 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</a:t>
            </a:r>
            <a:r>
              <a:rPr kumimoji="0" lang="it-IT" altLang="it-IT" sz="1000" b="0" i="0" u="none" strike="noStrike" cap="none" normalizeH="0" baseline="0" dirty="0" err="1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decoration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none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color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white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#copyright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text-align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center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height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699856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586C0"/>
                </a:solidFill>
                <a:effectLst/>
                <a:latin typeface="JetBrains Mono"/>
              </a:rPr>
              <a:t>@media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(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max-width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500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px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)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#footer_flex_container 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display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block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.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7BA7D"/>
                </a:solidFill>
                <a:effectLst/>
                <a:latin typeface="JetBrains Mono"/>
              </a:rPr>
              <a:t>footer_text_style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{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   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9CDCFE"/>
                </a:solidFill>
                <a:effectLst/>
                <a:latin typeface="JetBrains Mono"/>
              </a:rPr>
              <a:t>font-size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: 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B4CDA8"/>
                </a:solidFill>
                <a:effectLst/>
                <a:latin typeface="JetBrains Mono"/>
              </a:rPr>
              <a:t>1.2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CE9178"/>
                </a:solidFill>
                <a:effectLst/>
                <a:latin typeface="JetBrains Mono"/>
              </a:rPr>
              <a:t>rem</a:t>
            </a: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;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    }</a:t>
            </a:r>
            <a:b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</a:br>
            <a:r>
              <a:rPr kumimoji="0" lang="it-IT" altLang="it-IT" sz="1000" b="0" i="0" u="none" strike="noStrike" cap="none" normalizeH="0" baseline="0" dirty="0">
                <a:ln>
                  <a:noFill/>
                </a:ln>
                <a:solidFill>
                  <a:srgbClr val="D4D4D4"/>
                </a:solidFill>
                <a:effectLst/>
                <a:latin typeface="JetBrains Mono"/>
              </a:rPr>
              <a:t>}</a:t>
            </a: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523" y="535899"/>
            <a:ext cx="2790969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Misure graficate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FE6B5DC2-52FA-4422-A028-DBC96C8BD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497" y="10138"/>
            <a:ext cx="5972541" cy="6502629"/>
          </a:xfrm>
          <a:prstGeom prst="rect">
            <a:avLst/>
          </a:prstGeom>
        </p:spPr>
      </p:pic>
      <p:sp>
        <p:nvSpPr>
          <p:cNvPr id="23" name="Parentesi graffa aperta 22">
            <a:extLst>
              <a:ext uri="{FF2B5EF4-FFF2-40B4-BE49-F238E27FC236}">
                <a16:creationId xmlns:a16="http://schemas.microsoft.com/office/drawing/2014/main" id="{4E10AD4A-A373-40C5-92CE-2ED50A878F34}"/>
              </a:ext>
            </a:extLst>
          </p:cNvPr>
          <p:cNvSpPr/>
          <p:nvPr/>
        </p:nvSpPr>
        <p:spPr>
          <a:xfrm>
            <a:off x="5508179" y="307103"/>
            <a:ext cx="439887" cy="166578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28242C6-45BE-4046-ADB2-917439182BDD}"/>
              </a:ext>
            </a:extLst>
          </p:cNvPr>
          <p:cNvSpPr txBox="1"/>
          <p:nvPr/>
        </p:nvSpPr>
        <p:spPr>
          <a:xfrm>
            <a:off x="4941791" y="92486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60vh</a:t>
            </a:r>
          </a:p>
        </p:txBody>
      </p:sp>
      <p:sp>
        <p:nvSpPr>
          <p:cNvPr id="5" name="Freccia bidirezionale orizzontale 4">
            <a:extLst>
              <a:ext uri="{FF2B5EF4-FFF2-40B4-BE49-F238E27FC236}">
                <a16:creationId xmlns:a16="http://schemas.microsoft.com/office/drawing/2014/main" id="{1E8B716B-5BEB-4DBF-BC79-B50563858C8B}"/>
              </a:ext>
            </a:extLst>
          </p:cNvPr>
          <p:cNvSpPr/>
          <p:nvPr/>
        </p:nvSpPr>
        <p:spPr>
          <a:xfrm>
            <a:off x="6051664" y="1294201"/>
            <a:ext cx="5920748" cy="226689"/>
          </a:xfrm>
          <a:prstGeom prst="leftRightArrow">
            <a:avLst/>
          </a:prstGeom>
          <a:solidFill>
            <a:srgbClr val="FFFF0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58079A4-72C0-4E37-8070-7220738CE32E}"/>
              </a:ext>
            </a:extLst>
          </p:cNvPr>
          <p:cNvSpPr txBox="1"/>
          <p:nvPr/>
        </p:nvSpPr>
        <p:spPr>
          <a:xfrm>
            <a:off x="9877099" y="1407545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100%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6E592D7-3FC3-4ECE-933F-5639EEA8B9FD}"/>
              </a:ext>
            </a:extLst>
          </p:cNvPr>
          <p:cNvSpPr/>
          <p:nvPr/>
        </p:nvSpPr>
        <p:spPr>
          <a:xfrm>
            <a:off x="7673530" y="2995511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Freccia bidirezionale orizzontale 24">
            <a:extLst>
              <a:ext uri="{FF2B5EF4-FFF2-40B4-BE49-F238E27FC236}">
                <a16:creationId xmlns:a16="http://schemas.microsoft.com/office/drawing/2014/main" id="{D0694780-757C-4C8D-9420-267B942005A8}"/>
              </a:ext>
            </a:extLst>
          </p:cNvPr>
          <p:cNvSpPr/>
          <p:nvPr/>
        </p:nvSpPr>
        <p:spPr>
          <a:xfrm>
            <a:off x="7656581" y="6626111"/>
            <a:ext cx="2742477" cy="77255"/>
          </a:xfrm>
          <a:prstGeom prst="leftRightArrow">
            <a:avLst/>
          </a:prstGeom>
          <a:solidFill>
            <a:srgbClr val="FFFF00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3D9DA6F-BB0D-4D96-B7E8-7DE395A64742}"/>
              </a:ext>
            </a:extLst>
          </p:cNvPr>
          <p:cNvSpPr txBox="1"/>
          <p:nvPr/>
        </p:nvSpPr>
        <p:spPr>
          <a:xfrm>
            <a:off x="9414958" y="6392100"/>
            <a:ext cx="10936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highlight>
                  <a:srgbClr val="FFFF00"/>
                </a:highlight>
              </a:rPr>
              <a:t>Max: 750 px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A6FED5FB-D677-4425-A4C3-4227514D5710}"/>
              </a:ext>
            </a:extLst>
          </p:cNvPr>
          <p:cNvSpPr/>
          <p:nvPr/>
        </p:nvSpPr>
        <p:spPr>
          <a:xfrm>
            <a:off x="7673530" y="2633247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5C3CB717-A86D-433E-947E-076A7E1DC12B}"/>
              </a:ext>
            </a:extLst>
          </p:cNvPr>
          <p:cNvSpPr/>
          <p:nvPr/>
        </p:nvSpPr>
        <p:spPr>
          <a:xfrm>
            <a:off x="7673530" y="2503272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862C14EE-3D1D-4493-86B3-68D41F3988B5}"/>
              </a:ext>
            </a:extLst>
          </p:cNvPr>
          <p:cNvSpPr/>
          <p:nvPr/>
        </p:nvSpPr>
        <p:spPr>
          <a:xfrm>
            <a:off x="7673529" y="3870257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03EDFD3B-7A46-4665-A804-EF7F6A2A407F}"/>
              </a:ext>
            </a:extLst>
          </p:cNvPr>
          <p:cNvSpPr/>
          <p:nvPr/>
        </p:nvSpPr>
        <p:spPr>
          <a:xfrm>
            <a:off x="7673528" y="4434240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CB7E43D5-95F2-49A5-8CE4-4CF9DCDF3A5C}"/>
              </a:ext>
            </a:extLst>
          </p:cNvPr>
          <p:cNvSpPr/>
          <p:nvPr/>
        </p:nvSpPr>
        <p:spPr>
          <a:xfrm>
            <a:off x="7673527" y="4553368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15E3E11C-7158-4B86-80E2-4E73A385F48B}"/>
              </a:ext>
            </a:extLst>
          </p:cNvPr>
          <p:cNvSpPr/>
          <p:nvPr/>
        </p:nvSpPr>
        <p:spPr>
          <a:xfrm>
            <a:off x="7673527" y="4777891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5F7E6ABE-D128-4C5C-8AC8-7D78D8C392CA}"/>
              </a:ext>
            </a:extLst>
          </p:cNvPr>
          <p:cNvSpPr/>
          <p:nvPr/>
        </p:nvSpPr>
        <p:spPr>
          <a:xfrm>
            <a:off x="7673527" y="6175701"/>
            <a:ext cx="2657619" cy="10627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4BC27A98-B18C-44A5-AB78-43314A0C4BD9}"/>
              </a:ext>
            </a:extLst>
          </p:cNvPr>
          <p:cNvSpPr txBox="1"/>
          <p:nvPr/>
        </p:nvSpPr>
        <p:spPr>
          <a:xfrm>
            <a:off x="6387683" y="2661074"/>
            <a:ext cx="879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= 30px</a:t>
            </a:r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99168E71-94D9-4687-8D97-713DB16184F6}"/>
              </a:ext>
            </a:extLst>
          </p:cNvPr>
          <p:cNvSpPr/>
          <p:nvPr/>
        </p:nvSpPr>
        <p:spPr>
          <a:xfrm>
            <a:off x="6051664" y="2727953"/>
            <a:ext cx="336019" cy="23677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278C7966-0DDB-4DE6-AC1A-B12EF33DD4CE}"/>
              </a:ext>
            </a:extLst>
          </p:cNvPr>
          <p:cNvCxnSpPr/>
          <p:nvPr/>
        </p:nvCxnSpPr>
        <p:spPr>
          <a:xfrm>
            <a:off x="9274004" y="1741393"/>
            <a:ext cx="0" cy="462987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C9897EF1-DB46-444B-9A75-8C143CB4F2E4}"/>
              </a:ext>
            </a:extLst>
          </p:cNvPr>
          <p:cNvSpPr txBox="1"/>
          <p:nvPr/>
        </p:nvSpPr>
        <p:spPr>
          <a:xfrm>
            <a:off x="9212234" y="1953245"/>
            <a:ext cx="58819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/>
              <a:t>120px</a:t>
            </a:r>
          </a:p>
        </p:txBody>
      </p:sp>
      <p:sp>
        <p:nvSpPr>
          <p:cNvPr id="42" name="Parentesi graffa aperta 41">
            <a:extLst>
              <a:ext uri="{FF2B5EF4-FFF2-40B4-BE49-F238E27FC236}">
                <a16:creationId xmlns:a16="http://schemas.microsoft.com/office/drawing/2014/main" id="{47A206BB-DA32-48EF-92FD-B4C8A9C0E481}"/>
              </a:ext>
            </a:extLst>
          </p:cNvPr>
          <p:cNvSpPr/>
          <p:nvPr/>
        </p:nvSpPr>
        <p:spPr>
          <a:xfrm>
            <a:off x="5508179" y="80857"/>
            <a:ext cx="439887" cy="17767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CF98BFDA-7951-43BC-9116-8D268D803CFC}"/>
              </a:ext>
            </a:extLst>
          </p:cNvPr>
          <p:cNvSpPr txBox="1"/>
          <p:nvPr/>
        </p:nvSpPr>
        <p:spPr>
          <a:xfrm>
            <a:off x="4941791" y="-5123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60px</a:t>
            </a:r>
          </a:p>
        </p:txBody>
      </p:sp>
    </p:spTree>
    <p:extLst>
      <p:ext uri="{BB962C8B-B14F-4D97-AF65-F5344CB8AC3E}">
        <p14:creationId xmlns:p14="http://schemas.microsoft.com/office/powerpoint/2010/main" val="302981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583E4CE6F2A9459180EB8307AAA262" ma:contentTypeVersion="11" ma:contentTypeDescription="Create a new document." ma:contentTypeScope="" ma:versionID="188987ed465fe2c45e06b0cbbf60ee07">
  <xsd:schema xmlns:xsd="http://www.w3.org/2001/XMLSchema" xmlns:xs="http://www.w3.org/2001/XMLSchema" xmlns:p="http://schemas.microsoft.com/office/2006/metadata/properties" xmlns:ns3="cc021ea7-21f0-423a-bde8-73263d3bfd73" xmlns:ns4="07065ff8-2d69-40ab-81e6-cadea8e75c68" targetNamespace="http://schemas.microsoft.com/office/2006/metadata/properties" ma:root="true" ma:fieldsID="a1a1ffd992e30139c5f90d4195a60167" ns3:_="" ns4:_="">
    <xsd:import namespace="cc021ea7-21f0-423a-bde8-73263d3bfd73"/>
    <xsd:import namespace="07065ff8-2d69-40ab-81e6-cadea8e75c6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021ea7-21f0-423a-bde8-73263d3bfd7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065ff8-2d69-40ab-81e6-cadea8e75c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E5FB67A-5839-47FD-A380-378DE97B48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021ea7-21f0-423a-bde8-73263d3bfd73"/>
    <ds:schemaRef ds:uri="07065ff8-2d69-40ab-81e6-cadea8e75c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FA930C-F379-486E-A249-1E6AFAECD9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1D1BAB-74B3-4995-82A6-5F79EC92ABD6}">
  <ds:schemaRefs>
    <ds:schemaRef ds:uri="http://schemas.microsoft.com/office/infopath/2007/PartnerControls"/>
    <ds:schemaRef ds:uri="http://schemas.openxmlformats.org/package/2006/metadata/core-properties"/>
    <ds:schemaRef ds:uri="07065ff8-2d69-40ab-81e6-cadea8e75c68"/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cc021ea7-21f0-423a-bde8-73263d3bfd7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1474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JetBrains Mono</vt:lpstr>
      <vt:lpstr>Office Theme</vt:lpstr>
      <vt:lpstr>MHW1</vt:lpstr>
      <vt:lpstr>Descrizione del progetto</vt:lpstr>
      <vt:lpstr>Layout complessivo HTML+CSS</vt:lpstr>
      <vt:lpstr>Header</vt:lpstr>
      <vt:lpstr>Header completo</vt:lpstr>
      <vt:lpstr>Menù navigazione</vt:lpstr>
      <vt:lpstr>Sezione contenuti</vt:lpstr>
      <vt:lpstr>Footer</vt:lpstr>
      <vt:lpstr>Misure graficate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GIUSEPPE LEOCATA</cp:lastModifiedBy>
  <cp:revision>8</cp:revision>
  <dcterms:created xsi:type="dcterms:W3CDTF">2021-03-24T16:57:46Z</dcterms:created>
  <dcterms:modified xsi:type="dcterms:W3CDTF">2022-03-27T17:31:39Z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0x01010003583E4CE6F2A9459180EB8307AAA262</vt:lpwstr>
  </property>
</Properties>
</file>

<file path=docProps/thumbnail.jpeg>
</file>